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1" r:id="rId4"/>
    <p:sldId id="264" r:id="rId5"/>
    <p:sldId id="258" r:id="rId6"/>
    <p:sldId id="266" r:id="rId7"/>
    <p:sldId id="257" r:id="rId8"/>
    <p:sldId id="259" r:id="rId9"/>
    <p:sldId id="260" r:id="rId10"/>
    <p:sldId id="267" r:id="rId11"/>
    <p:sldId id="265" r:id="rId12"/>
    <p:sldId id="268"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1" autoAdjust="0"/>
    <p:restoredTop sz="94660"/>
  </p:normalViewPr>
  <p:slideViewPr>
    <p:cSldViewPr snapToGrid="0">
      <p:cViewPr varScale="1">
        <p:scale>
          <a:sx n="83" d="100"/>
          <a:sy n="83" d="100"/>
        </p:scale>
        <p:origin x="45"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9/8/2019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9/8/2019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1775-6BB9-4B2D-979A-94B1D8C7B692}"/>
              </a:ext>
            </a:extLst>
          </p:cNvPr>
          <p:cNvSpPr>
            <a:spLocks noGrp="1"/>
          </p:cNvSpPr>
          <p:nvPr>
            <p:ph type="ctrTitle"/>
          </p:nvPr>
        </p:nvSpPr>
        <p:spPr>
          <a:xfrm>
            <a:off x="4227250" y="878889"/>
            <a:ext cx="3737499" cy="1012054"/>
          </a:xfrm>
        </p:spPr>
        <p:txBody>
          <a:bodyPr/>
          <a:lstStyle/>
          <a:p>
            <a:r>
              <a:rPr lang="en-AU" dirty="0" err="1"/>
              <a:t>Instaplace</a:t>
            </a:r>
            <a:endParaRPr lang="en-AU" dirty="0"/>
          </a:p>
        </p:txBody>
      </p:sp>
      <p:sp>
        <p:nvSpPr>
          <p:cNvPr id="3" name="Subtitle 2">
            <a:extLst>
              <a:ext uri="{FF2B5EF4-FFF2-40B4-BE49-F238E27FC236}">
                <a16:creationId xmlns:a16="http://schemas.microsoft.com/office/drawing/2014/main" id="{39AF87B2-7F49-42F5-BCF3-0EBFFF80035E}"/>
              </a:ext>
            </a:extLst>
          </p:cNvPr>
          <p:cNvSpPr>
            <a:spLocks noGrp="1"/>
          </p:cNvSpPr>
          <p:nvPr>
            <p:ph type="subTitle" idx="1"/>
          </p:nvPr>
        </p:nvSpPr>
        <p:spPr>
          <a:xfrm>
            <a:off x="2449902" y="2264081"/>
            <a:ext cx="7326701" cy="1012054"/>
          </a:xfrm>
        </p:spPr>
        <p:txBody>
          <a:bodyPr>
            <a:normAutofit/>
          </a:bodyPr>
          <a:lstStyle/>
          <a:p>
            <a:pPr algn="ctr"/>
            <a:r>
              <a:rPr lang="en-AU" dirty="0">
                <a:solidFill>
                  <a:schemeClr val="bg1">
                    <a:lumMod val="95000"/>
                    <a:lumOff val="5000"/>
                  </a:schemeClr>
                </a:solidFill>
              </a:rPr>
              <a:t>Going online for the best of offline experiences</a:t>
            </a:r>
          </a:p>
        </p:txBody>
      </p:sp>
      <p:graphicFrame>
        <p:nvGraphicFramePr>
          <p:cNvPr id="6" name="Object 5">
            <a:extLst>
              <a:ext uri="{FF2B5EF4-FFF2-40B4-BE49-F238E27FC236}">
                <a16:creationId xmlns:a16="http://schemas.microsoft.com/office/drawing/2014/main" id="{D1AA12F5-3DCB-4137-9190-1BEED917536B}"/>
              </a:ext>
            </a:extLst>
          </p:cNvPr>
          <p:cNvGraphicFramePr>
            <a:graphicFrameLocks noChangeAspect="1"/>
          </p:cNvGraphicFramePr>
          <p:nvPr>
            <p:extLst>
              <p:ext uri="{D42A27DB-BD31-4B8C-83A1-F6EECF244321}">
                <p14:modId xmlns:p14="http://schemas.microsoft.com/office/powerpoint/2010/main" val="1135519"/>
              </p:ext>
            </p:extLst>
          </p:nvPr>
        </p:nvGraphicFramePr>
        <p:xfrm>
          <a:off x="4227250" y="3342443"/>
          <a:ext cx="3154241" cy="3001617"/>
        </p:xfrm>
        <a:graphic>
          <a:graphicData uri="http://schemas.openxmlformats.org/presentationml/2006/ole">
            <mc:AlternateContent xmlns:mc="http://schemas.openxmlformats.org/markup-compatibility/2006">
              <mc:Choice xmlns:v="urn:schemas-microsoft-com:vml" Requires="v">
                <p:oleObj spid="_x0000_s1033" r:id="rId3" imgW="3542760" imgH="3371400" progId="">
                  <p:embed/>
                </p:oleObj>
              </mc:Choice>
              <mc:Fallback>
                <p:oleObj r:id="rId3" imgW="3542760" imgH="3371400" progId="">
                  <p:embed/>
                  <p:pic>
                    <p:nvPicPr>
                      <p:cNvPr id="0" name=""/>
                      <p:cNvPicPr/>
                      <p:nvPr/>
                    </p:nvPicPr>
                    <p:blipFill>
                      <a:blip r:embed="rId4"/>
                      <a:stretch>
                        <a:fillRect/>
                      </a:stretch>
                    </p:blipFill>
                    <p:spPr>
                      <a:xfrm>
                        <a:off x="4227250" y="3342443"/>
                        <a:ext cx="3154241" cy="3001617"/>
                      </a:xfrm>
                      <a:prstGeom prst="rect">
                        <a:avLst/>
                      </a:prstGeom>
                    </p:spPr>
                  </p:pic>
                </p:oleObj>
              </mc:Fallback>
            </mc:AlternateContent>
          </a:graphicData>
        </a:graphic>
      </p:graphicFrame>
    </p:spTree>
    <p:extLst>
      <p:ext uri="{BB962C8B-B14F-4D97-AF65-F5344CB8AC3E}">
        <p14:creationId xmlns:p14="http://schemas.microsoft.com/office/powerpoint/2010/main" val="59467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0B084A-2679-4BA5-93C3-A3F6C2F73923}"/>
              </a:ext>
            </a:extLst>
          </p:cNvPr>
          <p:cNvSpPr/>
          <p:nvPr/>
        </p:nvSpPr>
        <p:spPr>
          <a:xfrm>
            <a:off x="2408486" y="1420950"/>
            <a:ext cx="6624901" cy="4247317"/>
          </a:xfrm>
          <a:prstGeom prst="rect">
            <a:avLst/>
          </a:prstGeom>
        </p:spPr>
        <p:txBody>
          <a:bodyPr wrap="square">
            <a:spAutoFit/>
          </a:bodyPr>
          <a:lstStyle/>
          <a:p>
            <a:r>
              <a:rPr lang="en-AU" dirty="0"/>
              <a:t>InstaPlace focuses on a quadrant of experiences for young people. </a:t>
            </a:r>
          </a:p>
          <a:p>
            <a:endParaRPr lang="en-AU" dirty="0"/>
          </a:p>
          <a:p>
            <a:endParaRPr lang="en-AU" dirty="0"/>
          </a:p>
          <a:p>
            <a:pPr marL="285750" indent="-285750">
              <a:buFont typeface="Arial" panose="020B0604020202020204" pitchFamily="34" charset="0"/>
              <a:buChar char="•"/>
            </a:pPr>
            <a:r>
              <a:rPr lang="en-AU" dirty="0"/>
              <a:t>Cultural </a:t>
            </a:r>
          </a:p>
          <a:p>
            <a:r>
              <a:rPr lang="en-AU" dirty="0"/>
              <a:t>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Environmental </a:t>
            </a:r>
          </a:p>
          <a:p>
            <a:r>
              <a:rPr lang="en-AU" dirty="0"/>
              <a:t>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Historical </a:t>
            </a:r>
          </a:p>
          <a:p>
            <a:r>
              <a:rPr lang="en-AU" dirty="0"/>
              <a:t>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Recreational </a:t>
            </a:r>
          </a:p>
          <a:p>
            <a:endParaRPr lang="en-AU" dirty="0"/>
          </a:p>
          <a:p>
            <a:r>
              <a:rPr lang="en-AU" dirty="0"/>
              <a:t> </a:t>
            </a:r>
          </a:p>
        </p:txBody>
      </p:sp>
      <p:sp>
        <p:nvSpPr>
          <p:cNvPr id="3" name="TextBox 2">
            <a:extLst>
              <a:ext uri="{FF2B5EF4-FFF2-40B4-BE49-F238E27FC236}">
                <a16:creationId xmlns:a16="http://schemas.microsoft.com/office/drawing/2014/main" id="{6EEC474C-17A6-439A-8696-703BFAD0B555}"/>
              </a:ext>
            </a:extLst>
          </p:cNvPr>
          <p:cNvSpPr txBox="1"/>
          <p:nvPr/>
        </p:nvSpPr>
        <p:spPr>
          <a:xfrm>
            <a:off x="2340912" y="728068"/>
            <a:ext cx="9000226" cy="461665"/>
          </a:xfrm>
          <a:prstGeom prst="rect">
            <a:avLst/>
          </a:prstGeom>
          <a:noFill/>
        </p:spPr>
        <p:txBody>
          <a:bodyPr wrap="square" rtlCol="0">
            <a:spAutoFit/>
          </a:bodyPr>
          <a:lstStyle/>
          <a:p>
            <a:r>
              <a:rPr lang="en-AU" sz="2400" dirty="0"/>
              <a:t>QUADRANT OF EXPERIENCES:</a:t>
            </a:r>
          </a:p>
        </p:txBody>
      </p:sp>
      <p:pic>
        <p:nvPicPr>
          <p:cNvPr id="5" name="Picture 4">
            <a:extLst>
              <a:ext uri="{FF2B5EF4-FFF2-40B4-BE49-F238E27FC236}">
                <a16:creationId xmlns:a16="http://schemas.microsoft.com/office/drawing/2014/main" id="{FD748DC7-86F5-49F7-B27A-771D296A979B}"/>
              </a:ext>
            </a:extLst>
          </p:cNvPr>
          <p:cNvPicPr>
            <a:picLocks noChangeAspect="1"/>
          </p:cNvPicPr>
          <p:nvPr/>
        </p:nvPicPr>
        <p:blipFill>
          <a:blip r:embed="rId2"/>
          <a:stretch>
            <a:fillRect/>
          </a:stretch>
        </p:blipFill>
        <p:spPr>
          <a:xfrm>
            <a:off x="4772750" y="4649770"/>
            <a:ext cx="846280" cy="706270"/>
          </a:xfrm>
          <a:prstGeom prst="rect">
            <a:avLst/>
          </a:prstGeom>
        </p:spPr>
      </p:pic>
      <p:pic>
        <p:nvPicPr>
          <p:cNvPr id="7" name="Picture 6">
            <a:extLst>
              <a:ext uri="{FF2B5EF4-FFF2-40B4-BE49-F238E27FC236}">
                <a16:creationId xmlns:a16="http://schemas.microsoft.com/office/drawing/2014/main" id="{3B42DF03-6DBB-4012-86C1-FF01808E4F38}"/>
              </a:ext>
            </a:extLst>
          </p:cNvPr>
          <p:cNvPicPr>
            <a:picLocks noChangeAspect="1"/>
          </p:cNvPicPr>
          <p:nvPr/>
        </p:nvPicPr>
        <p:blipFill>
          <a:blip r:embed="rId3"/>
          <a:stretch>
            <a:fillRect/>
          </a:stretch>
        </p:blipFill>
        <p:spPr>
          <a:xfrm>
            <a:off x="4772750" y="2824911"/>
            <a:ext cx="850512" cy="770274"/>
          </a:xfrm>
          <a:prstGeom prst="rect">
            <a:avLst/>
          </a:prstGeom>
        </p:spPr>
      </p:pic>
      <p:pic>
        <p:nvPicPr>
          <p:cNvPr id="9" name="Picture 8">
            <a:extLst>
              <a:ext uri="{FF2B5EF4-FFF2-40B4-BE49-F238E27FC236}">
                <a16:creationId xmlns:a16="http://schemas.microsoft.com/office/drawing/2014/main" id="{D17730EE-80BF-4415-B6A6-CA4347BB4FB1}"/>
              </a:ext>
            </a:extLst>
          </p:cNvPr>
          <p:cNvPicPr>
            <a:picLocks noChangeAspect="1"/>
          </p:cNvPicPr>
          <p:nvPr/>
        </p:nvPicPr>
        <p:blipFill>
          <a:blip r:embed="rId4"/>
          <a:stretch>
            <a:fillRect/>
          </a:stretch>
        </p:blipFill>
        <p:spPr>
          <a:xfrm>
            <a:off x="4772750" y="1997626"/>
            <a:ext cx="850512" cy="745469"/>
          </a:xfrm>
          <a:prstGeom prst="rect">
            <a:avLst/>
          </a:prstGeom>
        </p:spPr>
      </p:pic>
      <p:pic>
        <p:nvPicPr>
          <p:cNvPr id="11" name="Picture 10">
            <a:extLst>
              <a:ext uri="{FF2B5EF4-FFF2-40B4-BE49-F238E27FC236}">
                <a16:creationId xmlns:a16="http://schemas.microsoft.com/office/drawing/2014/main" id="{E59283EA-EA8C-4813-B019-DD14B49C27C2}"/>
              </a:ext>
            </a:extLst>
          </p:cNvPr>
          <p:cNvPicPr>
            <a:picLocks noChangeAspect="1"/>
          </p:cNvPicPr>
          <p:nvPr/>
        </p:nvPicPr>
        <p:blipFill>
          <a:blip r:embed="rId5"/>
          <a:stretch>
            <a:fillRect/>
          </a:stretch>
        </p:blipFill>
        <p:spPr>
          <a:xfrm>
            <a:off x="4772750" y="3715801"/>
            <a:ext cx="846280" cy="824393"/>
          </a:xfrm>
          <a:prstGeom prst="rect">
            <a:avLst/>
          </a:prstGeom>
        </p:spPr>
      </p:pic>
      <p:pic>
        <p:nvPicPr>
          <p:cNvPr id="13" name="Picture 12">
            <a:extLst>
              <a:ext uri="{FF2B5EF4-FFF2-40B4-BE49-F238E27FC236}">
                <a16:creationId xmlns:a16="http://schemas.microsoft.com/office/drawing/2014/main" id="{AAA0E03E-BC5F-4AB1-AD5F-4485E1F3CEF7}"/>
              </a:ext>
            </a:extLst>
          </p:cNvPr>
          <p:cNvPicPr>
            <a:picLocks noChangeAspect="1"/>
          </p:cNvPicPr>
          <p:nvPr/>
        </p:nvPicPr>
        <p:blipFill>
          <a:blip r:embed="rId6"/>
          <a:stretch>
            <a:fillRect/>
          </a:stretch>
        </p:blipFill>
        <p:spPr>
          <a:xfrm>
            <a:off x="197144" y="366248"/>
            <a:ext cx="1171581" cy="1132398"/>
          </a:xfrm>
          <a:prstGeom prst="rect">
            <a:avLst/>
          </a:prstGeom>
        </p:spPr>
      </p:pic>
    </p:spTree>
    <p:extLst>
      <p:ext uri="{BB962C8B-B14F-4D97-AF65-F5344CB8AC3E}">
        <p14:creationId xmlns:p14="http://schemas.microsoft.com/office/powerpoint/2010/main" val="143779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968F-FBD8-4DB1-AB44-B89B5C8D8018}"/>
              </a:ext>
            </a:extLst>
          </p:cNvPr>
          <p:cNvSpPr>
            <a:spLocks noGrp="1"/>
          </p:cNvSpPr>
          <p:nvPr>
            <p:ph type="title"/>
          </p:nvPr>
        </p:nvSpPr>
        <p:spPr>
          <a:xfrm>
            <a:off x="2018663" y="197539"/>
            <a:ext cx="9905998" cy="1478570"/>
          </a:xfrm>
        </p:spPr>
        <p:txBody>
          <a:bodyPr/>
          <a:lstStyle/>
          <a:p>
            <a:r>
              <a:rPr lang="en-AU" dirty="0"/>
              <a:t>GSG GOVHACKERs chosen Data Sets:</a:t>
            </a:r>
          </a:p>
        </p:txBody>
      </p:sp>
      <p:sp>
        <p:nvSpPr>
          <p:cNvPr id="3" name="TextBox 2">
            <a:extLst>
              <a:ext uri="{FF2B5EF4-FFF2-40B4-BE49-F238E27FC236}">
                <a16:creationId xmlns:a16="http://schemas.microsoft.com/office/drawing/2014/main" id="{443D9FF2-5E98-4296-83F6-50E91AD8651A}"/>
              </a:ext>
            </a:extLst>
          </p:cNvPr>
          <p:cNvSpPr txBox="1"/>
          <p:nvPr/>
        </p:nvSpPr>
        <p:spPr>
          <a:xfrm>
            <a:off x="2099780" y="1715147"/>
            <a:ext cx="9565057" cy="4462760"/>
          </a:xfrm>
          <a:prstGeom prst="rect">
            <a:avLst/>
          </a:prstGeom>
          <a:noFill/>
        </p:spPr>
        <p:txBody>
          <a:bodyPr wrap="square" rtlCol="0">
            <a:spAutoFit/>
          </a:bodyPr>
          <a:lstStyle/>
          <a:p>
            <a:pPr marL="285750" indent="-285750">
              <a:buFont typeface="Arial" panose="020B0604020202020204" pitchFamily="34" charset="0"/>
              <a:buChar char="•"/>
            </a:pPr>
            <a:r>
              <a:rPr lang="en-AU" sz="2400" dirty="0" err="1"/>
              <a:t>OpenStreetMaps</a:t>
            </a:r>
            <a:r>
              <a:rPr lang="en-AU" sz="2400" dirty="0"/>
              <a:t> to create a platform where young people can upload Experience Videos from key locations around their city. </a:t>
            </a:r>
          </a:p>
          <a:p>
            <a:pPr marL="285750" indent="-285750">
              <a:buFont typeface="Arial" panose="020B0604020202020204" pitchFamily="34" charset="0"/>
              <a:buChar char="•"/>
            </a:pPr>
            <a:r>
              <a:rPr lang="en-AU" sz="2400" dirty="0"/>
              <a:t>Cultural experiences by using Heritage Council of Western Australia Aboriginal Heritage Places data. </a:t>
            </a:r>
          </a:p>
          <a:p>
            <a:pPr marL="285750" indent="-285750">
              <a:buFont typeface="Arial" panose="020B0604020202020204" pitchFamily="34" charset="0"/>
              <a:buChar char="•"/>
            </a:pPr>
            <a:r>
              <a:rPr lang="en-AU" sz="2400" dirty="0"/>
              <a:t>Environmental data is sourced from CSIRO with a focus on the dataset 'Atlas of the Living' which allows users to develop a sense of place connected to the environment.</a:t>
            </a:r>
          </a:p>
          <a:p>
            <a:pPr marL="285750" indent="-285750">
              <a:buFont typeface="Arial" panose="020B0604020202020204" pitchFamily="34" charset="0"/>
              <a:buChar char="•"/>
            </a:pPr>
            <a:r>
              <a:rPr lang="en-AU" sz="2400" dirty="0"/>
              <a:t>Department of Transport transportation routes recognises the need for viable transportation options that are easy for young people to access. Future versions of our platform will use data to facilitate bicycle-sharing at bus stops and public transport hubs.</a:t>
            </a:r>
          </a:p>
          <a:p>
            <a:pPr marL="285750" indent="-285750">
              <a:buFont typeface="Arial" panose="020B0604020202020204" pitchFamily="34" charset="0"/>
              <a:buChar char="•"/>
            </a:pPr>
            <a:endParaRPr lang="en-AU" sz="2000" dirty="0"/>
          </a:p>
        </p:txBody>
      </p:sp>
      <p:pic>
        <p:nvPicPr>
          <p:cNvPr id="4" name="Picture 3">
            <a:extLst>
              <a:ext uri="{FF2B5EF4-FFF2-40B4-BE49-F238E27FC236}">
                <a16:creationId xmlns:a16="http://schemas.microsoft.com/office/drawing/2014/main" id="{251ABDAD-73DD-4DB8-8CBC-E4ACC83DCA7E}"/>
              </a:ext>
            </a:extLst>
          </p:cNvPr>
          <p:cNvPicPr>
            <a:picLocks noChangeAspect="1"/>
          </p:cNvPicPr>
          <p:nvPr/>
        </p:nvPicPr>
        <p:blipFill>
          <a:blip r:embed="rId2"/>
          <a:stretch>
            <a:fillRect/>
          </a:stretch>
        </p:blipFill>
        <p:spPr>
          <a:xfrm>
            <a:off x="267339" y="324465"/>
            <a:ext cx="1413977" cy="1366687"/>
          </a:xfrm>
          <a:prstGeom prst="rect">
            <a:avLst/>
          </a:prstGeom>
        </p:spPr>
      </p:pic>
    </p:spTree>
    <p:extLst>
      <p:ext uri="{BB962C8B-B14F-4D97-AF65-F5344CB8AC3E}">
        <p14:creationId xmlns:p14="http://schemas.microsoft.com/office/powerpoint/2010/main" val="95338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A323-BE68-4D98-B725-8FDACA62704E}"/>
              </a:ext>
            </a:extLst>
          </p:cNvPr>
          <p:cNvSpPr>
            <a:spLocks noGrp="1"/>
          </p:cNvSpPr>
          <p:nvPr>
            <p:ph type="title"/>
          </p:nvPr>
        </p:nvSpPr>
        <p:spPr>
          <a:xfrm>
            <a:off x="2151678" y="515280"/>
            <a:ext cx="9905998" cy="1478570"/>
          </a:xfrm>
        </p:spPr>
        <p:txBody>
          <a:bodyPr/>
          <a:lstStyle/>
          <a:p>
            <a:r>
              <a:rPr lang="en-AU" dirty="0"/>
              <a:t>GSG GOVHACKERs chosen Data Sets:</a:t>
            </a:r>
          </a:p>
        </p:txBody>
      </p:sp>
      <p:sp>
        <p:nvSpPr>
          <p:cNvPr id="3" name="Content Placeholder 2">
            <a:extLst>
              <a:ext uri="{FF2B5EF4-FFF2-40B4-BE49-F238E27FC236}">
                <a16:creationId xmlns:a16="http://schemas.microsoft.com/office/drawing/2014/main" id="{3BFD108D-5509-48F9-AB03-F815386C3CF2}"/>
              </a:ext>
            </a:extLst>
          </p:cNvPr>
          <p:cNvSpPr>
            <a:spLocks noGrp="1"/>
          </p:cNvSpPr>
          <p:nvPr>
            <p:ph idx="1"/>
          </p:nvPr>
        </p:nvSpPr>
        <p:spPr>
          <a:xfrm>
            <a:off x="2070561" y="1905359"/>
            <a:ext cx="9905999" cy="3541714"/>
          </a:xfrm>
        </p:spPr>
        <p:txBody>
          <a:bodyPr>
            <a:normAutofit lnSpcReduction="10000"/>
          </a:bodyPr>
          <a:lstStyle/>
          <a:p>
            <a:r>
              <a:rPr lang="en-AU" dirty="0"/>
              <a:t>To support mental health outcomes for young people, access to Department of Health </a:t>
            </a:r>
            <a:r>
              <a:rPr lang="en-AU" dirty="0" err="1"/>
              <a:t>health</a:t>
            </a:r>
            <a:r>
              <a:rPr lang="en-AU" dirty="0"/>
              <a:t> services and establishment data as an overlay will be included. This data overlay will be displayed to all users all the time, as a prompt to driving positive mental and physical health outcomes.</a:t>
            </a:r>
          </a:p>
          <a:p>
            <a:r>
              <a:rPr lang="en-AU" dirty="0"/>
              <a:t>Data will also be sourced from the Community Information Exchange to provide users an overview of </a:t>
            </a:r>
            <a:r>
              <a:rPr lang="en-AU" dirty="0" err="1"/>
              <a:t>realtime</a:t>
            </a:r>
            <a:r>
              <a:rPr lang="en-AU" dirty="0"/>
              <a:t> events happening in the local community. This will also allow local government to provide Events as a point of interest overlay.</a:t>
            </a:r>
          </a:p>
          <a:p>
            <a:endParaRPr lang="en-AU" dirty="0"/>
          </a:p>
        </p:txBody>
      </p:sp>
      <p:pic>
        <p:nvPicPr>
          <p:cNvPr id="4" name="Picture 3">
            <a:extLst>
              <a:ext uri="{FF2B5EF4-FFF2-40B4-BE49-F238E27FC236}">
                <a16:creationId xmlns:a16="http://schemas.microsoft.com/office/drawing/2014/main" id="{FEBDC107-81B9-42E7-A8D5-D4CDC79D76BD}"/>
              </a:ext>
            </a:extLst>
          </p:cNvPr>
          <p:cNvPicPr>
            <a:picLocks noChangeAspect="1"/>
          </p:cNvPicPr>
          <p:nvPr/>
        </p:nvPicPr>
        <p:blipFill>
          <a:blip r:embed="rId2"/>
          <a:stretch>
            <a:fillRect/>
          </a:stretch>
        </p:blipFill>
        <p:spPr>
          <a:xfrm>
            <a:off x="238384" y="288624"/>
            <a:ext cx="1413435" cy="1366163"/>
          </a:xfrm>
          <a:prstGeom prst="rect">
            <a:avLst/>
          </a:prstGeom>
        </p:spPr>
      </p:pic>
    </p:spTree>
    <p:extLst>
      <p:ext uri="{BB962C8B-B14F-4D97-AF65-F5344CB8AC3E}">
        <p14:creationId xmlns:p14="http://schemas.microsoft.com/office/powerpoint/2010/main" val="4117861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19C0-7F66-4C2E-8B8A-517A5BD2024F}"/>
              </a:ext>
            </a:extLst>
          </p:cNvPr>
          <p:cNvSpPr>
            <a:spLocks noGrp="1"/>
          </p:cNvSpPr>
          <p:nvPr>
            <p:ph type="title"/>
          </p:nvPr>
        </p:nvSpPr>
        <p:spPr/>
        <p:txBody>
          <a:bodyPr/>
          <a:lstStyle/>
          <a:p>
            <a:r>
              <a:rPr lang="en-AU" dirty="0"/>
              <a:t>Concepts for the future</a:t>
            </a:r>
          </a:p>
        </p:txBody>
      </p:sp>
      <p:sp>
        <p:nvSpPr>
          <p:cNvPr id="3" name="Content Placeholder 2">
            <a:extLst>
              <a:ext uri="{FF2B5EF4-FFF2-40B4-BE49-F238E27FC236}">
                <a16:creationId xmlns:a16="http://schemas.microsoft.com/office/drawing/2014/main" id="{EB0C8D01-A711-4EF6-8C52-1B1E05BE7B94}"/>
              </a:ext>
            </a:extLst>
          </p:cNvPr>
          <p:cNvSpPr>
            <a:spLocks noGrp="1"/>
          </p:cNvSpPr>
          <p:nvPr>
            <p:ph idx="1"/>
          </p:nvPr>
        </p:nvSpPr>
        <p:spPr>
          <a:xfrm>
            <a:off x="1141412" y="1736786"/>
            <a:ext cx="10266394" cy="4054416"/>
          </a:xfrm>
        </p:spPr>
        <p:txBody>
          <a:bodyPr>
            <a:normAutofit fontScale="92500"/>
          </a:bodyPr>
          <a:lstStyle/>
          <a:p>
            <a:r>
              <a:rPr lang="en-AU" dirty="0"/>
              <a:t>Future versions of our platform will use data to facilitate bicycle-sharing at bus stops and public transport hubs.</a:t>
            </a:r>
          </a:p>
          <a:p>
            <a:r>
              <a:rPr lang="en-AU" dirty="0"/>
              <a:t>A way of warning people of danger/obstacles, e.g.: swooping magpies, road work etc</a:t>
            </a:r>
          </a:p>
          <a:p>
            <a:r>
              <a:rPr lang="en-AU" dirty="0"/>
              <a:t>Passenger Drones</a:t>
            </a:r>
          </a:p>
          <a:p>
            <a:r>
              <a:rPr lang="en-AU" dirty="0"/>
              <a:t>Upcoming events e.g.: concerts, Albany entertainment centre </a:t>
            </a:r>
          </a:p>
          <a:p>
            <a:r>
              <a:rPr lang="en-AU" dirty="0"/>
              <a:t>A report video system to avoid inappropriate content</a:t>
            </a:r>
          </a:p>
          <a:p>
            <a:r>
              <a:rPr lang="en-AU" dirty="0"/>
              <a:t>An incentivisation program where a creator loads content monthly. Different rewards are gained at each tiered level.</a:t>
            </a:r>
          </a:p>
          <a:p>
            <a:endParaRPr lang="en-AU" dirty="0"/>
          </a:p>
          <a:p>
            <a:endParaRPr lang="en-AU" dirty="0"/>
          </a:p>
          <a:p>
            <a:endParaRPr lang="en-AU" dirty="0"/>
          </a:p>
        </p:txBody>
      </p:sp>
      <p:pic>
        <p:nvPicPr>
          <p:cNvPr id="5" name="Picture 4">
            <a:extLst>
              <a:ext uri="{FF2B5EF4-FFF2-40B4-BE49-F238E27FC236}">
                <a16:creationId xmlns:a16="http://schemas.microsoft.com/office/drawing/2014/main" id="{10F9821A-6C15-406E-B0D3-2F1FFF7C96EA}"/>
              </a:ext>
            </a:extLst>
          </p:cNvPr>
          <p:cNvPicPr>
            <a:picLocks noChangeAspect="1"/>
          </p:cNvPicPr>
          <p:nvPr/>
        </p:nvPicPr>
        <p:blipFill>
          <a:blip r:embed="rId2"/>
          <a:stretch>
            <a:fillRect/>
          </a:stretch>
        </p:blipFill>
        <p:spPr>
          <a:xfrm>
            <a:off x="149525" y="163400"/>
            <a:ext cx="1052423" cy="1014252"/>
          </a:xfrm>
          <a:prstGeom prst="rect">
            <a:avLst/>
          </a:prstGeom>
        </p:spPr>
      </p:pic>
    </p:spTree>
    <p:extLst>
      <p:ext uri="{BB962C8B-B14F-4D97-AF65-F5344CB8AC3E}">
        <p14:creationId xmlns:p14="http://schemas.microsoft.com/office/powerpoint/2010/main" val="208919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7CCA-3341-4623-B047-CC06816FBFB8}"/>
              </a:ext>
            </a:extLst>
          </p:cNvPr>
          <p:cNvSpPr>
            <a:spLocks noGrp="1"/>
          </p:cNvSpPr>
          <p:nvPr>
            <p:ph type="title"/>
          </p:nvPr>
        </p:nvSpPr>
        <p:spPr>
          <a:xfrm>
            <a:off x="1403231" y="287101"/>
            <a:ext cx="9937316" cy="912108"/>
          </a:xfrm>
        </p:spPr>
        <p:txBody>
          <a:bodyPr>
            <a:normAutofit fontScale="90000"/>
          </a:bodyPr>
          <a:lstStyle/>
          <a:p>
            <a:r>
              <a:rPr lang="en-AU" dirty="0"/>
              <a:t>Meet our team</a:t>
            </a:r>
            <a:br>
              <a:rPr lang="en-AU" dirty="0"/>
            </a:br>
            <a:r>
              <a:rPr lang="en-AU" sz="2200" cap="none" dirty="0"/>
              <a:t>We are the Great Southern Grammar </a:t>
            </a:r>
            <a:r>
              <a:rPr lang="en-AU" sz="2200" cap="none" dirty="0" err="1"/>
              <a:t>Govhackers</a:t>
            </a:r>
            <a:r>
              <a:rPr lang="en-AU" sz="2200" cap="none" dirty="0"/>
              <a:t>. We are a group of students and staff working to make our city a great place to live, through our conceptual platform InstaPlace</a:t>
            </a:r>
            <a:r>
              <a:rPr lang="en-AU" dirty="0"/>
              <a:t>.</a:t>
            </a:r>
          </a:p>
        </p:txBody>
      </p:sp>
      <p:pic>
        <p:nvPicPr>
          <p:cNvPr id="2050" name="Picture 2" descr="https://australiasoutheast1-mediap.svc.ms/transform/thumbnail?provider=spo&amp;inputFormat=jpg&amp;cs=fFNQTw&amp;docid=https%3A%2F%2Fgreatsoutherngrammar-my.sharepoint.com%3A443%2F_api%2Fv2.0%2Fdrives%2Fb!_PQtiwe79kGBaK-X2sce1ijSOoCH1v5CqIRs0v_B95tyh9FM_47rS7a1Z2UUesy0%2Fitems%2F01462RLSNT4ASDOIQSDFGK4Y6V4J2BDW2R%3Fversion%3DPublished&amp;access_token=eyJ0eXAiOiJKV1QiLCJhbGciOiJub25lIn0.eyJhdWQiOiIwMDAwMDAwMy0wMDAwLTBmZjEtY2UwMC0wMDAwMDAwMDAwMDAvZ3JlYXRzb3V0aGVybmdyYW1tYXItbXkuc2hhcmVwb2ludC5jb21AMGI1ZWMyZDUtOGM1MS00ZDhhLTk5MjQtMDVhOTIxNTljZmQ0IiwiaXNzIjoiMDAwMDAwMDMtMDAwMC0wZmYxLWNlMDAtMDAwMDAwMDAwMDAwIiwibmJmIjoiMTU2NzkxNTE1MiIsImV4cCI6IjE1Njc5MzY3NTIiLCJlbmRwb2ludHVybCI6ImJ2TXk4a2RKWUFieHM4VzlpaERQT0RBdnRVZmIwd0FsbU1zUThSZ2VMSmc9IiwiZW5kcG9pbnR1cmxMZW5ndGgiOiIxMzAiLCJpc2xvb3BiYWNrIjoiVHJ1ZSIsImNpZCI6Ik16WXhNekF5T1dZdE1qQmlOUzA1TURBd0xXSXpZVFF0WWpVNFpXUm1ORFpoTm1SayIsInZlciI6Imhhc2hlZHByb29mdG9rZW4iLCJzaXRlaWQiOiJPR0l5WkdZMFptTXRZbUl3TnkwME1XWTJMVGd4TmpndFlXWTVOMlJoWXpjeFpXUTIiLCJuYW1laWQiOiIwIy5mfG1lbWJlcnNoaXB8dXJuJTNhc3BvJTNhYW5vbiM1ZjA5ZTY3NzQwOGNjOGI3MzcwN2I5ZmMyNTkyNTM3MjdhNmI4M2M1YjlhN2EwZjVlODFkMjdjZDVjYWExNjM3IiwibmlpIjoibWljcm9zb2Z0LnNoYXJlcG9pbnQiLCJpc3VzZXIiOiJ0cnVlIiwiY2FjaGVrZXkiOiIwaC5mfG1lbWJlcnNoaXB8dXJuJTNhc3BvJTNhYW5vbiM1ZjA5ZTY3NzQwOGNjOGI3MzcwN2I5ZmMyNTkyNTM3MjdhNmI4M2M1YjlhN2EwZjVlODFkMjdjZDVjYWExNjM3Iiwic2hhcmluZ2lkIjoiSTFxdTRLMWowMCs2MGdHY21BRGNWUSIsInR0IjoiMCIsInVzZVBlcnNpc3RlbnRDb29raWUiOiIyIn0.V1crZkJFbHhFQWVLcWJ3ajVpYkU1aldUZUFBa3dLcFM4OVpoN29rNkJyQT0&amp;encodeFailures=1&amp;srcWidth=&amp;srcHeight=&amp;width=1300&amp;height=975&amp;action=Access">
            <a:extLst>
              <a:ext uri="{FF2B5EF4-FFF2-40B4-BE49-F238E27FC236}">
                <a16:creationId xmlns:a16="http://schemas.microsoft.com/office/drawing/2014/main" id="{4D18B8B4-76C4-4AF3-A101-E775722F7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808" y="1431388"/>
            <a:ext cx="7215449" cy="5179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D33D77-8790-493E-9669-BF9326B265F5}"/>
              </a:ext>
            </a:extLst>
          </p:cNvPr>
          <p:cNvSpPr txBox="1"/>
          <p:nvPr/>
        </p:nvSpPr>
        <p:spPr>
          <a:xfrm>
            <a:off x="6944791" y="2565560"/>
            <a:ext cx="1401417" cy="307777"/>
          </a:xfrm>
          <a:prstGeom prst="rect">
            <a:avLst/>
          </a:prstGeom>
          <a:noFill/>
        </p:spPr>
        <p:txBody>
          <a:bodyPr wrap="square" rtlCol="0">
            <a:spAutoFit/>
          </a:bodyPr>
          <a:lstStyle/>
          <a:p>
            <a:r>
              <a:rPr lang="en-AU" sz="1400" dirty="0">
                <a:solidFill>
                  <a:srgbClr val="FF0000"/>
                </a:solidFill>
              </a:rPr>
              <a:t>Media man</a:t>
            </a:r>
          </a:p>
        </p:txBody>
      </p:sp>
      <p:sp>
        <p:nvSpPr>
          <p:cNvPr id="5" name="TextBox 4">
            <a:extLst>
              <a:ext uri="{FF2B5EF4-FFF2-40B4-BE49-F238E27FC236}">
                <a16:creationId xmlns:a16="http://schemas.microsoft.com/office/drawing/2014/main" id="{DA8489EC-9ECA-4D68-B203-AC43D0A197D5}"/>
              </a:ext>
            </a:extLst>
          </p:cNvPr>
          <p:cNvSpPr txBox="1"/>
          <p:nvPr/>
        </p:nvSpPr>
        <p:spPr>
          <a:xfrm>
            <a:off x="7891246" y="2233740"/>
            <a:ext cx="1567070" cy="523220"/>
          </a:xfrm>
          <a:prstGeom prst="rect">
            <a:avLst/>
          </a:prstGeom>
          <a:noFill/>
        </p:spPr>
        <p:txBody>
          <a:bodyPr wrap="square" rtlCol="0">
            <a:spAutoFit/>
          </a:bodyPr>
          <a:lstStyle/>
          <a:p>
            <a:r>
              <a:rPr lang="en-AU" sz="1400" dirty="0">
                <a:solidFill>
                  <a:srgbClr val="FF0000"/>
                </a:solidFill>
              </a:rPr>
              <a:t>Team leader/</a:t>
            </a:r>
          </a:p>
          <a:p>
            <a:r>
              <a:rPr lang="en-AU" sz="1400" dirty="0">
                <a:solidFill>
                  <a:srgbClr val="FF0000"/>
                </a:solidFill>
              </a:rPr>
              <a:t>Data cruncher</a:t>
            </a:r>
          </a:p>
        </p:txBody>
      </p:sp>
      <p:sp>
        <p:nvSpPr>
          <p:cNvPr id="6" name="TextBox 5">
            <a:extLst>
              <a:ext uri="{FF2B5EF4-FFF2-40B4-BE49-F238E27FC236}">
                <a16:creationId xmlns:a16="http://schemas.microsoft.com/office/drawing/2014/main" id="{E053A9C1-4C25-4D55-B4DE-7F6738BDB25F}"/>
              </a:ext>
            </a:extLst>
          </p:cNvPr>
          <p:cNvSpPr txBox="1"/>
          <p:nvPr/>
        </p:nvSpPr>
        <p:spPr>
          <a:xfrm>
            <a:off x="3627469" y="2449183"/>
            <a:ext cx="1401417" cy="307777"/>
          </a:xfrm>
          <a:prstGeom prst="rect">
            <a:avLst/>
          </a:prstGeom>
          <a:noFill/>
        </p:spPr>
        <p:txBody>
          <a:bodyPr wrap="square" rtlCol="0">
            <a:spAutoFit/>
          </a:bodyPr>
          <a:lstStyle/>
          <a:p>
            <a:r>
              <a:rPr lang="en-AU" sz="1400" dirty="0">
                <a:solidFill>
                  <a:srgbClr val="FF0000"/>
                </a:solidFill>
              </a:rPr>
              <a:t>Front end hacker</a:t>
            </a:r>
          </a:p>
        </p:txBody>
      </p:sp>
      <p:sp>
        <p:nvSpPr>
          <p:cNvPr id="7" name="TextBox 6">
            <a:extLst>
              <a:ext uri="{FF2B5EF4-FFF2-40B4-BE49-F238E27FC236}">
                <a16:creationId xmlns:a16="http://schemas.microsoft.com/office/drawing/2014/main" id="{D2571E6D-E8F4-466F-BF05-1E8EA1A04C0E}"/>
              </a:ext>
            </a:extLst>
          </p:cNvPr>
          <p:cNvSpPr txBox="1"/>
          <p:nvPr/>
        </p:nvSpPr>
        <p:spPr>
          <a:xfrm>
            <a:off x="5209915" y="3344429"/>
            <a:ext cx="1162878" cy="307777"/>
          </a:xfrm>
          <a:prstGeom prst="rect">
            <a:avLst/>
          </a:prstGeom>
          <a:noFill/>
        </p:spPr>
        <p:txBody>
          <a:bodyPr wrap="square" rtlCol="0">
            <a:spAutoFit/>
          </a:bodyPr>
          <a:lstStyle/>
          <a:p>
            <a:r>
              <a:rPr lang="en-AU" sz="1400" dirty="0">
                <a:solidFill>
                  <a:srgbClr val="FF0000"/>
                </a:solidFill>
              </a:rPr>
              <a:t>creativity</a:t>
            </a:r>
          </a:p>
        </p:txBody>
      </p:sp>
      <p:sp>
        <p:nvSpPr>
          <p:cNvPr id="8" name="TextBox 7">
            <a:extLst>
              <a:ext uri="{FF2B5EF4-FFF2-40B4-BE49-F238E27FC236}">
                <a16:creationId xmlns:a16="http://schemas.microsoft.com/office/drawing/2014/main" id="{8EA2187E-1510-41E9-9999-F9E63FB39178}"/>
              </a:ext>
            </a:extLst>
          </p:cNvPr>
          <p:cNvSpPr txBox="1"/>
          <p:nvPr/>
        </p:nvSpPr>
        <p:spPr>
          <a:xfrm>
            <a:off x="5904012" y="2646749"/>
            <a:ext cx="1567070" cy="307777"/>
          </a:xfrm>
          <a:prstGeom prst="rect">
            <a:avLst/>
          </a:prstGeom>
          <a:noFill/>
        </p:spPr>
        <p:txBody>
          <a:bodyPr wrap="square" rtlCol="0">
            <a:spAutoFit/>
          </a:bodyPr>
          <a:lstStyle/>
          <a:p>
            <a:r>
              <a:rPr lang="en-AU" sz="1400" dirty="0">
                <a:solidFill>
                  <a:srgbClr val="FF0000"/>
                </a:solidFill>
              </a:rPr>
              <a:t>Master coder</a:t>
            </a:r>
          </a:p>
        </p:txBody>
      </p:sp>
      <p:sp>
        <p:nvSpPr>
          <p:cNvPr id="9" name="TextBox 8">
            <a:extLst>
              <a:ext uri="{FF2B5EF4-FFF2-40B4-BE49-F238E27FC236}">
                <a16:creationId xmlns:a16="http://schemas.microsoft.com/office/drawing/2014/main" id="{E9E48B56-9C8A-4BFB-9130-D44B98CD61D1}"/>
              </a:ext>
            </a:extLst>
          </p:cNvPr>
          <p:cNvSpPr txBox="1"/>
          <p:nvPr/>
        </p:nvSpPr>
        <p:spPr>
          <a:xfrm>
            <a:off x="2063266" y="2646749"/>
            <a:ext cx="1492734" cy="523220"/>
          </a:xfrm>
          <a:prstGeom prst="rect">
            <a:avLst/>
          </a:prstGeom>
          <a:noFill/>
        </p:spPr>
        <p:txBody>
          <a:bodyPr wrap="square" rtlCol="0">
            <a:spAutoFit/>
          </a:bodyPr>
          <a:lstStyle/>
          <a:p>
            <a:r>
              <a:rPr lang="en-AU" sz="1400" dirty="0">
                <a:solidFill>
                  <a:srgbClr val="FF0000"/>
                </a:solidFill>
              </a:rPr>
              <a:t>Research support/</a:t>
            </a:r>
          </a:p>
          <a:p>
            <a:r>
              <a:rPr lang="en-AU" sz="1400" dirty="0">
                <a:solidFill>
                  <a:srgbClr val="FF0000"/>
                </a:solidFill>
              </a:rPr>
              <a:t>Ideas woman</a:t>
            </a:r>
          </a:p>
        </p:txBody>
      </p:sp>
      <p:sp>
        <p:nvSpPr>
          <p:cNvPr id="10" name="TextBox 9">
            <a:extLst>
              <a:ext uri="{FF2B5EF4-FFF2-40B4-BE49-F238E27FC236}">
                <a16:creationId xmlns:a16="http://schemas.microsoft.com/office/drawing/2014/main" id="{CBC5A169-A7A2-4D71-88E3-4C0C9FA74279}"/>
              </a:ext>
            </a:extLst>
          </p:cNvPr>
          <p:cNvSpPr txBox="1"/>
          <p:nvPr/>
        </p:nvSpPr>
        <p:spPr>
          <a:xfrm>
            <a:off x="4328176" y="3121223"/>
            <a:ext cx="1567069" cy="307777"/>
          </a:xfrm>
          <a:prstGeom prst="rect">
            <a:avLst/>
          </a:prstGeom>
          <a:noFill/>
        </p:spPr>
        <p:txBody>
          <a:bodyPr wrap="square" rtlCol="0">
            <a:spAutoFit/>
          </a:bodyPr>
          <a:lstStyle/>
          <a:p>
            <a:r>
              <a:rPr lang="en-AU" sz="1400" dirty="0">
                <a:solidFill>
                  <a:srgbClr val="FF0000"/>
                </a:solidFill>
              </a:rPr>
              <a:t>Content creator</a:t>
            </a:r>
          </a:p>
        </p:txBody>
      </p:sp>
      <p:pic>
        <p:nvPicPr>
          <p:cNvPr id="3" name="Picture 2">
            <a:extLst>
              <a:ext uri="{FF2B5EF4-FFF2-40B4-BE49-F238E27FC236}">
                <a16:creationId xmlns:a16="http://schemas.microsoft.com/office/drawing/2014/main" id="{A4D562E8-80C9-47D3-85B6-7D4100FCDC92}"/>
              </a:ext>
            </a:extLst>
          </p:cNvPr>
          <p:cNvPicPr>
            <a:picLocks noChangeAspect="1"/>
          </p:cNvPicPr>
          <p:nvPr/>
        </p:nvPicPr>
        <p:blipFill>
          <a:blip r:embed="rId3"/>
          <a:stretch>
            <a:fillRect/>
          </a:stretch>
        </p:blipFill>
        <p:spPr>
          <a:xfrm>
            <a:off x="302862" y="360582"/>
            <a:ext cx="867645" cy="838627"/>
          </a:xfrm>
          <a:prstGeom prst="rect">
            <a:avLst/>
          </a:prstGeom>
        </p:spPr>
      </p:pic>
    </p:spTree>
    <p:extLst>
      <p:ext uri="{BB962C8B-B14F-4D97-AF65-F5344CB8AC3E}">
        <p14:creationId xmlns:p14="http://schemas.microsoft.com/office/powerpoint/2010/main" val="63042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F3D1-CFC5-40F5-BD5D-CDB1D6FDDE48}"/>
              </a:ext>
            </a:extLst>
          </p:cNvPr>
          <p:cNvSpPr>
            <a:spLocks noGrp="1"/>
          </p:cNvSpPr>
          <p:nvPr>
            <p:ph type="title"/>
          </p:nvPr>
        </p:nvSpPr>
        <p:spPr/>
        <p:txBody>
          <a:bodyPr/>
          <a:lstStyle/>
          <a:p>
            <a:r>
              <a:rPr lang="en-AU" dirty="0"/>
              <a:t> Our chosen Challenges </a:t>
            </a:r>
          </a:p>
        </p:txBody>
      </p:sp>
      <p:sp>
        <p:nvSpPr>
          <p:cNvPr id="3" name="Content Placeholder 2">
            <a:extLst>
              <a:ext uri="{FF2B5EF4-FFF2-40B4-BE49-F238E27FC236}">
                <a16:creationId xmlns:a16="http://schemas.microsoft.com/office/drawing/2014/main" id="{F5C79700-33EC-4EF6-911B-02EF86F31122}"/>
              </a:ext>
            </a:extLst>
          </p:cNvPr>
          <p:cNvSpPr>
            <a:spLocks noGrp="1"/>
          </p:cNvSpPr>
          <p:nvPr>
            <p:ph idx="1"/>
          </p:nvPr>
        </p:nvSpPr>
        <p:spPr/>
        <p:txBody>
          <a:bodyPr>
            <a:normAutofit fontScale="92500" lnSpcReduction="10000"/>
          </a:bodyPr>
          <a:lstStyle/>
          <a:p>
            <a:r>
              <a:rPr lang="en-AU" dirty="0"/>
              <a:t>Why is “place making” important for local communities?</a:t>
            </a:r>
          </a:p>
          <a:p>
            <a:r>
              <a:rPr lang="en-AU" dirty="0"/>
              <a:t>There’s nothing for us here!</a:t>
            </a:r>
          </a:p>
          <a:p>
            <a:r>
              <a:rPr lang="en-AU" dirty="0"/>
              <a:t>Public transport for the future</a:t>
            </a:r>
          </a:p>
          <a:p>
            <a:r>
              <a:rPr lang="en-AU" dirty="0"/>
              <a:t>Thrive or survive: how can we be ready for the future</a:t>
            </a:r>
          </a:p>
          <a:p>
            <a:r>
              <a:rPr lang="en-AU" dirty="0"/>
              <a:t>Increased participation for plastic free July</a:t>
            </a:r>
          </a:p>
          <a:p>
            <a:r>
              <a:rPr lang="en-AU" dirty="0"/>
              <a:t>Encouraging participation of WA youth in the broader community</a:t>
            </a:r>
          </a:p>
          <a:p>
            <a:r>
              <a:rPr lang="en-AU" dirty="0"/>
              <a:t>Most creative use of data in WA </a:t>
            </a:r>
          </a:p>
          <a:p>
            <a:endParaRPr lang="en-AU" dirty="0"/>
          </a:p>
        </p:txBody>
      </p:sp>
      <p:pic>
        <p:nvPicPr>
          <p:cNvPr id="4" name="Picture 3">
            <a:extLst>
              <a:ext uri="{FF2B5EF4-FFF2-40B4-BE49-F238E27FC236}">
                <a16:creationId xmlns:a16="http://schemas.microsoft.com/office/drawing/2014/main" id="{3DA296BA-353F-45DD-940F-6F872323A551}"/>
              </a:ext>
            </a:extLst>
          </p:cNvPr>
          <p:cNvPicPr>
            <a:picLocks noChangeAspect="1"/>
          </p:cNvPicPr>
          <p:nvPr/>
        </p:nvPicPr>
        <p:blipFill>
          <a:blip r:embed="rId2"/>
          <a:stretch>
            <a:fillRect/>
          </a:stretch>
        </p:blipFill>
        <p:spPr>
          <a:xfrm>
            <a:off x="159645" y="270525"/>
            <a:ext cx="981767" cy="948932"/>
          </a:xfrm>
          <a:prstGeom prst="rect">
            <a:avLst/>
          </a:prstGeom>
        </p:spPr>
      </p:pic>
    </p:spTree>
    <p:extLst>
      <p:ext uri="{BB962C8B-B14F-4D97-AF65-F5344CB8AC3E}">
        <p14:creationId xmlns:p14="http://schemas.microsoft.com/office/powerpoint/2010/main" val="419602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69A2-E545-4305-97C8-D816A32074F4}"/>
              </a:ext>
            </a:extLst>
          </p:cNvPr>
          <p:cNvSpPr>
            <a:spLocks noGrp="1"/>
          </p:cNvSpPr>
          <p:nvPr>
            <p:ph type="title"/>
          </p:nvPr>
        </p:nvSpPr>
        <p:spPr>
          <a:xfrm>
            <a:off x="1552755" y="618518"/>
            <a:ext cx="9494655" cy="1478570"/>
          </a:xfrm>
        </p:spPr>
        <p:txBody>
          <a:bodyPr>
            <a:normAutofit fontScale="90000"/>
          </a:bodyPr>
          <a:lstStyle/>
          <a:p>
            <a:r>
              <a:rPr lang="en-AU" sz="3200" cap="none" dirty="0"/>
              <a:t>OUR MAIN IDEA CAME FROM OUR INITIAL CHALLENGE:</a:t>
            </a:r>
            <a:br>
              <a:rPr lang="en-AU" sz="3200" cap="none" dirty="0"/>
            </a:br>
            <a:r>
              <a:rPr lang="en-AU" sz="3200" cap="none" dirty="0"/>
              <a:t>Why is “placemaking” important for local communities?</a:t>
            </a:r>
            <a:br>
              <a:rPr lang="en-AU" sz="3200" cap="none" dirty="0"/>
            </a:br>
            <a:r>
              <a:rPr lang="en-AU" sz="3200" cap="none" dirty="0"/>
              <a:t>We began to brainstorm…………..</a:t>
            </a:r>
            <a:br>
              <a:rPr lang="en-AU" sz="3200" cap="none" dirty="0"/>
            </a:br>
            <a:endParaRPr lang="en-AU" sz="3200" cap="none" dirty="0"/>
          </a:p>
        </p:txBody>
      </p:sp>
      <p:pic>
        <p:nvPicPr>
          <p:cNvPr id="5" name="Picture 4">
            <a:extLst>
              <a:ext uri="{FF2B5EF4-FFF2-40B4-BE49-F238E27FC236}">
                <a16:creationId xmlns:a16="http://schemas.microsoft.com/office/drawing/2014/main" id="{1E99F9B3-13DD-4E51-BE63-826DF5FC4809}"/>
              </a:ext>
            </a:extLst>
          </p:cNvPr>
          <p:cNvPicPr>
            <a:picLocks noChangeAspect="1"/>
          </p:cNvPicPr>
          <p:nvPr/>
        </p:nvPicPr>
        <p:blipFill>
          <a:blip r:embed="rId2"/>
          <a:stretch>
            <a:fillRect/>
          </a:stretch>
        </p:blipFill>
        <p:spPr>
          <a:xfrm>
            <a:off x="2293627" y="2456401"/>
            <a:ext cx="6725478" cy="3783081"/>
          </a:xfrm>
          <a:prstGeom prst="rect">
            <a:avLst/>
          </a:prstGeom>
        </p:spPr>
      </p:pic>
      <p:pic>
        <p:nvPicPr>
          <p:cNvPr id="3" name="Picture 2">
            <a:extLst>
              <a:ext uri="{FF2B5EF4-FFF2-40B4-BE49-F238E27FC236}">
                <a16:creationId xmlns:a16="http://schemas.microsoft.com/office/drawing/2014/main" id="{17F8C49E-B538-4791-A481-B044F0A9FCB0}"/>
              </a:ext>
            </a:extLst>
          </p:cNvPr>
          <p:cNvPicPr>
            <a:picLocks noChangeAspect="1"/>
          </p:cNvPicPr>
          <p:nvPr/>
        </p:nvPicPr>
        <p:blipFill>
          <a:blip r:embed="rId3"/>
          <a:stretch>
            <a:fillRect/>
          </a:stretch>
        </p:blipFill>
        <p:spPr>
          <a:xfrm>
            <a:off x="125187" y="127399"/>
            <a:ext cx="873732" cy="844510"/>
          </a:xfrm>
          <a:prstGeom prst="rect">
            <a:avLst/>
          </a:prstGeom>
        </p:spPr>
      </p:pic>
    </p:spTree>
    <p:extLst>
      <p:ext uri="{BB962C8B-B14F-4D97-AF65-F5344CB8AC3E}">
        <p14:creationId xmlns:p14="http://schemas.microsoft.com/office/powerpoint/2010/main" val="323280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37C6-2206-41DA-83E3-1AFA32123200}"/>
              </a:ext>
            </a:extLst>
          </p:cNvPr>
          <p:cNvSpPr>
            <a:spLocks noGrp="1"/>
          </p:cNvSpPr>
          <p:nvPr>
            <p:ph type="title"/>
          </p:nvPr>
        </p:nvSpPr>
        <p:spPr>
          <a:xfrm>
            <a:off x="1658998" y="595515"/>
            <a:ext cx="9905998" cy="1478570"/>
          </a:xfrm>
        </p:spPr>
        <p:txBody>
          <a:bodyPr/>
          <a:lstStyle/>
          <a:p>
            <a:r>
              <a:rPr lang="en-AU" dirty="0"/>
              <a:t>Purpose of Our app:</a:t>
            </a:r>
          </a:p>
        </p:txBody>
      </p:sp>
      <p:sp>
        <p:nvSpPr>
          <p:cNvPr id="3" name="Content Placeholder 2">
            <a:extLst>
              <a:ext uri="{FF2B5EF4-FFF2-40B4-BE49-F238E27FC236}">
                <a16:creationId xmlns:a16="http://schemas.microsoft.com/office/drawing/2014/main" id="{AFC07FB3-1564-4EBB-BE05-EFD2B5C27BA2}"/>
              </a:ext>
            </a:extLst>
          </p:cNvPr>
          <p:cNvSpPr>
            <a:spLocks noGrp="1"/>
          </p:cNvSpPr>
          <p:nvPr>
            <p:ph idx="1"/>
          </p:nvPr>
        </p:nvSpPr>
        <p:spPr>
          <a:xfrm>
            <a:off x="1658997" y="1729409"/>
            <a:ext cx="9905999" cy="4804556"/>
          </a:xfrm>
        </p:spPr>
        <p:txBody>
          <a:bodyPr>
            <a:normAutofit/>
          </a:bodyPr>
          <a:lstStyle/>
          <a:p>
            <a:r>
              <a:rPr lang="en-AU" dirty="0"/>
              <a:t>“Sense of place” is the fundamental way in which young people understand who they are.</a:t>
            </a:r>
          </a:p>
          <a:p>
            <a:r>
              <a:rPr lang="en-AU" dirty="0"/>
              <a:t>The region in which someone grows up, the places they visit, and the relationships they form are crucial in this process.</a:t>
            </a:r>
          </a:p>
          <a:p>
            <a:r>
              <a:rPr lang="en-AU" dirty="0"/>
              <a:t>InstaPlace provides young people with a way to become content creators for their local town, identifying places that resonate with them and why they are significant in their lives.</a:t>
            </a:r>
          </a:p>
        </p:txBody>
      </p:sp>
      <p:pic>
        <p:nvPicPr>
          <p:cNvPr id="4" name="Picture 3">
            <a:extLst>
              <a:ext uri="{FF2B5EF4-FFF2-40B4-BE49-F238E27FC236}">
                <a16:creationId xmlns:a16="http://schemas.microsoft.com/office/drawing/2014/main" id="{25E5981A-C323-4020-9FAF-9CF9C4E03194}"/>
              </a:ext>
            </a:extLst>
          </p:cNvPr>
          <p:cNvPicPr>
            <a:picLocks noChangeAspect="1"/>
          </p:cNvPicPr>
          <p:nvPr/>
        </p:nvPicPr>
        <p:blipFill>
          <a:blip r:embed="rId2"/>
          <a:stretch>
            <a:fillRect/>
          </a:stretch>
        </p:blipFill>
        <p:spPr>
          <a:xfrm>
            <a:off x="284094" y="324035"/>
            <a:ext cx="1080839" cy="1044690"/>
          </a:xfrm>
          <a:prstGeom prst="rect">
            <a:avLst/>
          </a:prstGeom>
        </p:spPr>
      </p:pic>
    </p:spTree>
    <p:extLst>
      <p:ext uri="{BB962C8B-B14F-4D97-AF65-F5344CB8AC3E}">
        <p14:creationId xmlns:p14="http://schemas.microsoft.com/office/powerpoint/2010/main" val="313231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8F63-1B7A-4C4E-9091-35F7B2E00229}"/>
              </a:ext>
            </a:extLst>
          </p:cNvPr>
          <p:cNvSpPr>
            <a:spLocks noGrp="1"/>
          </p:cNvSpPr>
          <p:nvPr>
            <p:ph type="title"/>
          </p:nvPr>
        </p:nvSpPr>
        <p:spPr>
          <a:xfrm>
            <a:off x="1653247" y="555258"/>
            <a:ext cx="9905998" cy="1478570"/>
          </a:xfrm>
        </p:spPr>
        <p:txBody>
          <a:bodyPr/>
          <a:lstStyle/>
          <a:p>
            <a:r>
              <a:rPr lang="en-AU" dirty="0"/>
              <a:t>Purpose of our app:</a:t>
            </a:r>
          </a:p>
        </p:txBody>
      </p:sp>
      <p:sp>
        <p:nvSpPr>
          <p:cNvPr id="3" name="Content Placeholder 2">
            <a:extLst>
              <a:ext uri="{FF2B5EF4-FFF2-40B4-BE49-F238E27FC236}">
                <a16:creationId xmlns:a16="http://schemas.microsoft.com/office/drawing/2014/main" id="{55EFD8D1-B53D-4E2B-B7B6-3BAC8EAB6608}"/>
              </a:ext>
            </a:extLst>
          </p:cNvPr>
          <p:cNvSpPr>
            <a:spLocks noGrp="1"/>
          </p:cNvSpPr>
          <p:nvPr>
            <p:ph idx="1"/>
          </p:nvPr>
        </p:nvSpPr>
        <p:spPr>
          <a:xfrm>
            <a:off x="1699253" y="2197728"/>
            <a:ext cx="9905999" cy="3541714"/>
          </a:xfrm>
        </p:spPr>
        <p:txBody>
          <a:bodyPr>
            <a:normAutofit fontScale="92500" lnSpcReduction="20000"/>
          </a:bodyPr>
          <a:lstStyle/>
          <a:p>
            <a:r>
              <a:rPr lang="en-AU" dirty="0"/>
              <a:t>InstaPlace will drive economic opportunities for small business in the region by encouraging them to join as an InstaPlace Supporter.</a:t>
            </a:r>
          </a:p>
          <a:p>
            <a:r>
              <a:rPr lang="en-AU" dirty="0"/>
              <a:t>Content Creators are incentivised to upload videos frequently to maintain access to in-store discounts from those InstaPlace Supporter small businesses.</a:t>
            </a:r>
          </a:p>
          <a:p>
            <a:r>
              <a:rPr lang="en-AU" dirty="0"/>
              <a:t>Consumers will find great places to spend their offline time.</a:t>
            </a:r>
          </a:p>
          <a:p>
            <a:r>
              <a:rPr lang="en-AU" dirty="0"/>
              <a:t>Provide mental health benefits of engaging in offline experiences.</a:t>
            </a:r>
          </a:p>
          <a:p>
            <a:r>
              <a:rPr lang="en-AU" dirty="0"/>
              <a:t>Small businesses who are InstaPlace Supporters must demonstrate environmental responsibility to join.</a:t>
            </a:r>
          </a:p>
          <a:p>
            <a:endParaRPr lang="en-AU" dirty="0"/>
          </a:p>
        </p:txBody>
      </p:sp>
      <p:pic>
        <p:nvPicPr>
          <p:cNvPr id="4" name="Picture 3">
            <a:extLst>
              <a:ext uri="{FF2B5EF4-FFF2-40B4-BE49-F238E27FC236}">
                <a16:creationId xmlns:a16="http://schemas.microsoft.com/office/drawing/2014/main" id="{3FDC4807-5623-4DD8-95DC-DB14B3140120}"/>
              </a:ext>
            </a:extLst>
          </p:cNvPr>
          <p:cNvPicPr>
            <a:picLocks noChangeAspect="1"/>
          </p:cNvPicPr>
          <p:nvPr/>
        </p:nvPicPr>
        <p:blipFill>
          <a:blip r:embed="rId2"/>
          <a:stretch>
            <a:fillRect/>
          </a:stretch>
        </p:blipFill>
        <p:spPr>
          <a:xfrm>
            <a:off x="225374" y="228600"/>
            <a:ext cx="1101982" cy="1065126"/>
          </a:xfrm>
          <a:prstGeom prst="rect">
            <a:avLst/>
          </a:prstGeom>
        </p:spPr>
      </p:pic>
    </p:spTree>
    <p:extLst>
      <p:ext uri="{BB962C8B-B14F-4D97-AF65-F5344CB8AC3E}">
        <p14:creationId xmlns:p14="http://schemas.microsoft.com/office/powerpoint/2010/main" val="3330381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1BD8-21D3-4977-82B5-0FD1514E0548}"/>
              </a:ext>
            </a:extLst>
          </p:cNvPr>
          <p:cNvSpPr>
            <a:spLocks noGrp="1"/>
          </p:cNvSpPr>
          <p:nvPr>
            <p:ph type="title"/>
          </p:nvPr>
        </p:nvSpPr>
        <p:spPr>
          <a:xfrm>
            <a:off x="1935042" y="658774"/>
            <a:ext cx="9905999" cy="1103751"/>
          </a:xfrm>
        </p:spPr>
        <p:txBody>
          <a:bodyPr/>
          <a:lstStyle/>
          <a:p>
            <a:r>
              <a:rPr lang="en-AU" dirty="0"/>
              <a:t>Consumers </a:t>
            </a:r>
          </a:p>
        </p:txBody>
      </p:sp>
      <p:sp>
        <p:nvSpPr>
          <p:cNvPr id="3" name="Content Placeholder 2">
            <a:extLst>
              <a:ext uri="{FF2B5EF4-FFF2-40B4-BE49-F238E27FC236}">
                <a16:creationId xmlns:a16="http://schemas.microsoft.com/office/drawing/2014/main" id="{DC35DAFD-0363-4D7B-A3AA-376C662F4E97}"/>
              </a:ext>
            </a:extLst>
          </p:cNvPr>
          <p:cNvSpPr>
            <a:spLocks noGrp="1"/>
          </p:cNvSpPr>
          <p:nvPr>
            <p:ph idx="1"/>
          </p:nvPr>
        </p:nvSpPr>
        <p:spPr>
          <a:xfrm>
            <a:off x="1986801" y="2243736"/>
            <a:ext cx="9905999" cy="3541714"/>
          </a:xfrm>
        </p:spPr>
        <p:txBody>
          <a:bodyPr>
            <a:normAutofit/>
          </a:bodyPr>
          <a:lstStyle/>
          <a:p>
            <a:r>
              <a:rPr lang="en-AU" dirty="0"/>
              <a:t>The platform doesn't use a comment or video rating system, but uses an 'I found this helpful' option to support positive posting of Experience Videos. </a:t>
            </a:r>
          </a:p>
          <a:p>
            <a:r>
              <a:rPr lang="en-AU" dirty="0"/>
              <a:t>Consumers fill out a survey to express their interests.</a:t>
            </a:r>
          </a:p>
          <a:p>
            <a:r>
              <a:rPr lang="en-AU" dirty="0"/>
              <a:t>No comment section to avoid negativity.</a:t>
            </a:r>
          </a:p>
          <a:p>
            <a:r>
              <a:rPr lang="en-AU" dirty="0"/>
              <a:t>Get recommended activities/videos by viewing uploaded offline experiences.</a:t>
            </a:r>
          </a:p>
          <a:p>
            <a:endParaRPr lang="en-AU" dirty="0"/>
          </a:p>
          <a:p>
            <a:endParaRPr lang="en-AU" dirty="0"/>
          </a:p>
        </p:txBody>
      </p:sp>
      <p:pic>
        <p:nvPicPr>
          <p:cNvPr id="4" name="Picture 3">
            <a:extLst>
              <a:ext uri="{FF2B5EF4-FFF2-40B4-BE49-F238E27FC236}">
                <a16:creationId xmlns:a16="http://schemas.microsoft.com/office/drawing/2014/main" id="{09C42D8F-F4B4-4DCE-B233-0DA4B50DBD49}"/>
              </a:ext>
            </a:extLst>
          </p:cNvPr>
          <p:cNvPicPr>
            <a:picLocks noChangeAspect="1"/>
          </p:cNvPicPr>
          <p:nvPr/>
        </p:nvPicPr>
        <p:blipFill>
          <a:blip r:embed="rId2"/>
          <a:stretch>
            <a:fillRect/>
          </a:stretch>
        </p:blipFill>
        <p:spPr>
          <a:xfrm>
            <a:off x="270387" y="386163"/>
            <a:ext cx="1263445" cy="1221189"/>
          </a:xfrm>
          <a:prstGeom prst="rect">
            <a:avLst/>
          </a:prstGeom>
        </p:spPr>
      </p:pic>
    </p:spTree>
    <p:extLst>
      <p:ext uri="{BB962C8B-B14F-4D97-AF65-F5344CB8AC3E}">
        <p14:creationId xmlns:p14="http://schemas.microsoft.com/office/powerpoint/2010/main" val="108567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0ACF-62B3-48B9-8076-8BD21FBFB26F}"/>
              </a:ext>
            </a:extLst>
          </p:cNvPr>
          <p:cNvSpPr>
            <a:spLocks noGrp="1"/>
          </p:cNvSpPr>
          <p:nvPr>
            <p:ph type="title"/>
          </p:nvPr>
        </p:nvSpPr>
        <p:spPr>
          <a:xfrm>
            <a:off x="2136929" y="699634"/>
            <a:ext cx="9905998" cy="1478570"/>
          </a:xfrm>
        </p:spPr>
        <p:txBody>
          <a:bodyPr/>
          <a:lstStyle/>
          <a:p>
            <a:r>
              <a:rPr lang="en-AU" dirty="0"/>
              <a:t>producers</a:t>
            </a:r>
          </a:p>
        </p:txBody>
      </p:sp>
      <p:sp>
        <p:nvSpPr>
          <p:cNvPr id="3" name="Content Placeholder 2">
            <a:extLst>
              <a:ext uri="{FF2B5EF4-FFF2-40B4-BE49-F238E27FC236}">
                <a16:creationId xmlns:a16="http://schemas.microsoft.com/office/drawing/2014/main" id="{356C4240-CAEC-4F54-8935-72E766DF27A1}"/>
              </a:ext>
            </a:extLst>
          </p:cNvPr>
          <p:cNvSpPr>
            <a:spLocks noGrp="1"/>
          </p:cNvSpPr>
          <p:nvPr>
            <p:ph idx="1"/>
          </p:nvPr>
        </p:nvSpPr>
        <p:spPr>
          <a:xfrm>
            <a:off x="2195922" y="1890944"/>
            <a:ext cx="9905999" cy="4572000"/>
          </a:xfrm>
        </p:spPr>
        <p:txBody>
          <a:bodyPr>
            <a:normAutofit fontScale="92500" lnSpcReduction="20000"/>
          </a:bodyPr>
          <a:lstStyle/>
          <a:p>
            <a:r>
              <a:rPr lang="en-AU" dirty="0"/>
              <a:t>Upload videos limited to 90 seconds.</a:t>
            </a:r>
          </a:p>
          <a:p>
            <a:r>
              <a:rPr lang="en-AU" dirty="0"/>
              <a:t>Need to submit a video to become a creator.</a:t>
            </a:r>
          </a:p>
          <a:p>
            <a:r>
              <a:rPr lang="en-AU" dirty="0"/>
              <a:t>Creators get a 5% discount from local business that are InstaPlace supporters who meet our sustainability criteria when they have uploaded a video within the last month. </a:t>
            </a:r>
          </a:p>
          <a:p>
            <a:pPr marL="0" indent="0">
              <a:buNone/>
            </a:pPr>
            <a:r>
              <a:rPr lang="en-AU" dirty="0"/>
              <a:t>	N.B. Young people have a desire to be useful. By empowering our youth to 	become content creators, InstaPlace will drive belonging, and a moral desire to 	become environmentally sustainable stewards for their 'places’.</a:t>
            </a:r>
          </a:p>
          <a:p>
            <a:endParaRPr lang="en-AU" dirty="0"/>
          </a:p>
          <a:p>
            <a:pPr marL="0" indent="0">
              <a:buNone/>
            </a:pPr>
            <a:endParaRPr lang="en-AU" dirty="0"/>
          </a:p>
          <a:p>
            <a:pPr marL="0" indent="0">
              <a:buNone/>
            </a:pPr>
            <a:r>
              <a:rPr lang="en-AU" dirty="0"/>
              <a:t> </a:t>
            </a:r>
          </a:p>
        </p:txBody>
      </p:sp>
      <p:pic>
        <p:nvPicPr>
          <p:cNvPr id="4" name="Picture 3">
            <a:extLst>
              <a:ext uri="{FF2B5EF4-FFF2-40B4-BE49-F238E27FC236}">
                <a16:creationId xmlns:a16="http://schemas.microsoft.com/office/drawing/2014/main" id="{88C5879B-AB8F-40D0-8E7E-96966837C917}"/>
              </a:ext>
            </a:extLst>
          </p:cNvPr>
          <p:cNvPicPr>
            <a:picLocks noChangeAspect="1"/>
          </p:cNvPicPr>
          <p:nvPr/>
        </p:nvPicPr>
        <p:blipFill>
          <a:blip r:embed="rId2"/>
          <a:stretch>
            <a:fillRect/>
          </a:stretch>
        </p:blipFill>
        <p:spPr>
          <a:xfrm>
            <a:off x="452236" y="412374"/>
            <a:ext cx="1412033" cy="1364807"/>
          </a:xfrm>
          <a:prstGeom prst="rect">
            <a:avLst/>
          </a:prstGeom>
        </p:spPr>
      </p:pic>
    </p:spTree>
    <p:extLst>
      <p:ext uri="{BB962C8B-B14F-4D97-AF65-F5344CB8AC3E}">
        <p14:creationId xmlns:p14="http://schemas.microsoft.com/office/powerpoint/2010/main" val="339343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CD88-B78A-4BB3-9E34-E6E97E26469F}"/>
              </a:ext>
            </a:extLst>
          </p:cNvPr>
          <p:cNvSpPr>
            <a:spLocks noGrp="1"/>
          </p:cNvSpPr>
          <p:nvPr>
            <p:ph type="title"/>
          </p:nvPr>
        </p:nvSpPr>
        <p:spPr>
          <a:xfrm>
            <a:off x="1915703" y="714383"/>
            <a:ext cx="9905999" cy="997218"/>
          </a:xfrm>
        </p:spPr>
        <p:txBody>
          <a:bodyPr/>
          <a:lstStyle/>
          <a:p>
            <a:r>
              <a:rPr lang="en-AU" dirty="0"/>
              <a:t>How it works</a:t>
            </a:r>
          </a:p>
        </p:txBody>
      </p:sp>
      <p:sp>
        <p:nvSpPr>
          <p:cNvPr id="3" name="Content Placeholder 2">
            <a:extLst>
              <a:ext uri="{FF2B5EF4-FFF2-40B4-BE49-F238E27FC236}">
                <a16:creationId xmlns:a16="http://schemas.microsoft.com/office/drawing/2014/main" id="{0E9CBC68-1645-4F8F-B8E8-AE1D6A39A8FD}"/>
              </a:ext>
            </a:extLst>
          </p:cNvPr>
          <p:cNvSpPr>
            <a:spLocks noGrp="1"/>
          </p:cNvSpPr>
          <p:nvPr>
            <p:ph idx="1"/>
          </p:nvPr>
        </p:nvSpPr>
        <p:spPr>
          <a:xfrm>
            <a:off x="1980066" y="1845482"/>
            <a:ext cx="9841636" cy="4124680"/>
          </a:xfrm>
        </p:spPr>
        <p:txBody>
          <a:bodyPr/>
          <a:lstStyle/>
          <a:p>
            <a:pPr marL="0" indent="0">
              <a:buNone/>
            </a:pPr>
            <a:r>
              <a:rPr lang="en-AU" dirty="0"/>
              <a:t>Consumers will log on and be met with a survey that will show their interests. This will affect what shows up when they open the map showing creators videos and interests. </a:t>
            </a:r>
          </a:p>
          <a:p>
            <a:pPr marL="0" indent="0">
              <a:buNone/>
            </a:pPr>
            <a:r>
              <a:rPr lang="en-AU" dirty="0"/>
              <a:t>If a consumer finds a video particularly helpful they can leave a helpful mark. When an app consumer sees this mark, they can see that it was helpful for someone else.</a:t>
            </a:r>
          </a:p>
        </p:txBody>
      </p:sp>
      <p:pic>
        <p:nvPicPr>
          <p:cNvPr id="4" name="Picture 3">
            <a:extLst>
              <a:ext uri="{FF2B5EF4-FFF2-40B4-BE49-F238E27FC236}">
                <a16:creationId xmlns:a16="http://schemas.microsoft.com/office/drawing/2014/main" id="{27B24E08-2BFE-4CB7-A860-D3B7E3BF104A}"/>
              </a:ext>
            </a:extLst>
          </p:cNvPr>
          <p:cNvPicPr>
            <a:picLocks noChangeAspect="1"/>
          </p:cNvPicPr>
          <p:nvPr/>
        </p:nvPicPr>
        <p:blipFill>
          <a:blip r:embed="rId2"/>
          <a:stretch>
            <a:fillRect/>
          </a:stretch>
        </p:blipFill>
        <p:spPr>
          <a:xfrm>
            <a:off x="370298" y="496825"/>
            <a:ext cx="1319980" cy="1275833"/>
          </a:xfrm>
          <a:prstGeom prst="rect">
            <a:avLst/>
          </a:prstGeom>
        </p:spPr>
      </p:pic>
    </p:spTree>
    <p:extLst>
      <p:ext uri="{BB962C8B-B14F-4D97-AF65-F5344CB8AC3E}">
        <p14:creationId xmlns:p14="http://schemas.microsoft.com/office/powerpoint/2010/main" val="3443662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1506</TotalTime>
  <Words>747</Words>
  <Application>Microsoft Office PowerPoint</Application>
  <PresentationFormat>Widescreen</PresentationFormat>
  <Paragraphs>79</Paragraphs>
  <Slides>13</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0</vt:i4>
      </vt:variant>
      <vt:variant>
        <vt:lpstr>Slide Titles</vt:lpstr>
      </vt:variant>
      <vt:variant>
        <vt:i4>13</vt:i4>
      </vt:variant>
    </vt:vector>
  </HeadingPairs>
  <TitlesOfParts>
    <vt:vector size="16" baseType="lpstr">
      <vt:lpstr>Arial</vt:lpstr>
      <vt:lpstr>Tw Cen MT</vt:lpstr>
      <vt:lpstr>Circuit</vt:lpstr>
      <vt:lpstr>Instaplace</vt:lpstr>
      <vt:lpstr>Meet our team We are the Great Southern Grammar Govhackers. We are a group of students and staff working to make our city a great place to live, through our conceptual platform InstaPlace.</vt:lpstr>
      <vt:lpstr> Our chosen Challenges </vt:lpstr>
      <vt:lpstr>OUR MAIN IDEA CAME FROM OUR INITIAL CHALLENGE: Why is “placemaking” important for local communities? We began to brainstorm………….. </vt:lpstr>
      <vt:lpstr>Purpose of Our app:</vt:lpstr>
      <vt:lpstr>Purpose of our app:</vt:lpstr>
      <vt:lpstr>Consumers </vt:lpstr>
      <vt:lpstr>producers</vt:lpstr>
      <vt:lpstr>How it works</vt:lpstr>
      <vt:lpstr>PowerPoint Presentation</vt:lpstr>
      <vt:lpstr>GSG GOVHACKERs chosen Data Sets:</vt:lpstr>
      <vt:lpstr>GSG GOVHACKERs chosen Data Sets:</vt:lpstr>
      <vt:lpstr>Concepts for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 place</dc:title>
  <dc:creator>Joe Hawke</dc:creator>
  <cp:lastModifiedBy>Elinor Couper</cp:lastModifiedBy>
  <cp:revision>41</cp:revision>
  <dcterms:created xsi:type="dcterms:W3CDTF">2019-09-07T06:20:52Z</dcterms:created>
  <dcterms:modified xsi:type="dcterms:W3CDTF">2019-09-08T07:30:15Z</dcterms:modified>
</cp:coreProperties>
</file>